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701" r:id="rId1"/>
  </p:sldMasterIdLst>
  <p:notesMasterIdLst>
    <p:notesMasterId r:id="rId10"/>
  </p:notesMasterIdLst>
  <p:handoutMasterIdLst>
    <p:handoutMasterId r:id="rId11"/>
  </p:handoutMasterIdLst>
  <p:sldIdLst>
    <p:sldId id="328" r:id="rId2"/>
    <p:sldId id="329" r:id="rId3"/>
    <p:sldId id="311" r:id="rId4"/>
    <p:sldId id="325" r:id="rId5"/>
    <p:sldId id="324" r:id="rId6"/>
    <p:sldId id="343" r:id="rId7"/>
    <p:sldId id="344" r:id="rId8"/>
    <p:sldId id="330" r:id="rId9"/>
  </p:sldIdLst>
  <p:sldSz cx="12192000" cy="6858000"/>
  <p:notesSz cx="6808788" cy="9939338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  <p:embeddedFont>
      <p:font typeface="Montserrat Light" panose="00000400000000000000" pitchFamily="2" charset="-52"/>
      <p:regular r:id="rId16"/>
      <p:italic r:id="rId17"/>
    </p:embeddedFont>
    <p:embeddedFont>
      <p:font typeface="Montserrat SemiBold" panose="00000700000000000000" pitchFamily="2" charset="-52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A6A6A6"/>
    <a:srgbClr val="0090B8"/>
    <a:srgbClr val="161BE8"/>
    <a:srgbClr val="4864AD"/>
    <a:srgbClr val="5E6C90"/>
    <a:srgbClr val="FBB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5706" autoAdjust="0"/>
  </p:normalViewPr>
  <p:slideViewPr>
    <p:cSldViewPr snapToGrid="0">
      <p:cViewPr varScale="1">
        <p:scale>
          <a:sx n="91" d="100"/>
          <a:sy n="91" d="100"/>
        </p:scale>
        <p:origin x="5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4020" y="-8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Montserrat SemiBold" panose="00000700000000000000" pitchFamily="2" charset="-5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09E4-75C4-4DAD-86DA-1A93027C5541}" type="datetimeFigureOut">
              <a:rPr lang="ru-RU" smtClean="0">
                <a:latin typeface="Montserrat SemiBold" panose="00000700000000000000" pitchFamily="2" charset="-52"/>
              </a:rPr>
              <a:pPr/>
              <a:t>08.04.2024</a:t>
            </a:fld>
            <a:endParaRPr lang="ru-RU" dirty="0">
              <a:latin typeface="Montserrat SemiBold" panose="00000700000000000000" pitchFamily="2" charset="-5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Montserrat SemiBold" panose="00000700000000000000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0380-2399-44FF-A128-EF1F935AFAAB}" type="slidenum">
              <a:rPr lang="ru-RU" smtClean="0">
                <a:latin typeface="Montserrat SemiBold" panose="00000700000000000000" pitchFamily="2" charset="-52"/>
              </a:rPr>
              <a:pPr/>
              <a:t>‹#›</a:t>
            </a:fld>
            <a:endParaRPr lang="ru-RU" dirty="0"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097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ontserrat SemiBold" panose="00000700000000000000" pitchFamily="2" charset="-52"/>
              </a:defRPr>
            </a:lvl1pPr>
          </a:lstStyle>
          <a:p>
            <a:fld id="{BFE64B60-CBC2-41B2-ABB9-1A473ADC74FB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5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0647"/>
            <a:ext cx="2950475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ontserrat SemiBold" panose="00000700000000000000" pitchFamily="2" charset="-52"/>
              </a:defRPr>
            </a:lvl1pPr>
          </a:lstStyle>
          <a:p>
            <a:fld id="{BB119755-2E80-405B-AD46-C4EF48A18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9375"/>
            <a:ext cx="6473825" cy="3641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3845-9542-4FB6-AC5A-5DDEFB533CE7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55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2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87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41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61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76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9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22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221F0A-BC05-4F6A-A461-69F892E14B41}"/>
              </a:ext>
            </a:extLst>
          </p:cNvPr>
          <p:cNvGrpSpPr/>
          <p:nvPr userDrawn="1"/>
        </p:nvGrpSpPr>
        <p:grpSpPr>
          <a:xfrm>
            <a:off x="9829038" y="525040"/>
            <a:ext cx="2067385" cy="363357"/>
            <a:chOff x="9829038" y="525040"/>
            <a:chExt cx="2067385" cy="36335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6A88316-E64D-406E-9AE0-6DA2CC4A7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9038" y="525040"/>
              <a:ext cx="275161" cy="3627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EAD3F9-5617-4D25-8DCB-0DE410BF5A92}"/>
                </a:ext>
              </a:extLst>
            </p:cNvPr>
            <p:cNvSpPr txBox="1"/>
            <p:nvPr userDrawn="1"/>
          </p:nvSpPr>
          <p:spPr>
            <a:xfrm>
              <a:off x="10104199" y="596009"/>
              <a:ext cx="179222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50" dirty="0">
                  <a:latin typeface="Montserrat SemiBold" panose="00000700000000000000" pitchFamily="2" charset="-52"/>
                </a:rPr>
                <a:t>МИНИСТЕРСТВО ОБРАЗОВАНИЯ </a:t>
              </a:r>
              <a:br>
                <a:rPr lang="ru-RU" sz="650" dirty="0">
                  <a:latin typeface="Montserrat SemiBold" panose="00000700000000000000" pitchFamily="2" charset="-52"/>
                </a:rPr>
              </a:br>
              <a:r>
                <a:rPr lang="ru-RU" sz="650" dirty="0">
                  <a:latin typeface="Montserrat SemiBold" panose="00000700000000000000" pitchFamily="2" charset="-52"/>
                </a:rPr>
                <a:t>МОСКОВСКОЙ ОБЛАСТИ</a:t>
              </a:r>
            </a:p>
          </p:txBody>
        </p:sp>
      </p:grpSp>
      <p:sp>
        <p:nvSpPr>
          <p:cNvPr id="5" name="object 19">
            <a:extLst>
              <a:ext uri="{FF2B5EF4-FFF2-40B4-BE49-F238E27FC236}">
                <a16:creationId xmlns:a16="http://schemas.microsoft.com/office/drawing/2014/main" id="{630EFAE4-F8C5-4D2C-AC27-6D452DADB290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13DE4-DEB3-42F2-90A1-4EEAF1CA4684}"/>
              </a:ext>
            </a:extLst>
          </p:cNvPr>
          <p:cNvSpPr txBox="1"/>
          <p:nvPr userDrawn="1"/>
        </p:nvSpPr>
        <p:spPr>
          <a:xfrm>
            <a:off x="610993" y="640361"/>
            <a:ext cx="31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dirty="0">
                <a:solidFill>
                  <a:srgbClr val="D5D5D5"/>
                </a:solidFill>
                <a:latin typeface="Montserrat" panose="00000500000000000000" pitchFamily="2" charset="-52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10854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schemeClr val="bg1"/>
                </a:solidFill>
                <a:latin typeface="Montserrat SemiBold" panose="00000700000000000000" pitchFamily="2" charset="-52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8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schemeClr val="bg1"/>
                </a:solidFill>
                <a:latin typeface="Montserrat SemiBold" panose="00000700000000000000" pitchFamily="2" charset="-52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  <p:sp>
        <p:nvSpPr>
          <p:cNvPr id="6" name="object 19">
            <a:extLst>
              <a:ext uri="{FF2B5EF4-FFF2-40B4-BE49-F238E27FC236}">
                <a16:creationId xmlns:a16="http://schemas.microsoft.com/office/drawing/2014/main" id="{9710DA68-D99F-47D8-945B-F83F63285FEF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2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9">
            <a:extLst>
              <a:ext uri="{FF2B5EF4-FFF2-40B4-BE49-F238E27FC236}">
                <a16:creationId xmlns:a16="http://schemas.microsoft.com/office/drawing/2014/main" id="{FA9E8366-0ABD-4596-A9F6-04F9BF1EF88D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368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28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270010" y="2003651"/>
            <a:ext cx="10567493" cy="16778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b="1" cap="all" spc="50" dirty="0" err="1">
                <a:solidFill>
                  <a:schemeClr val="bg1"/>
                </a:solidFill>
                <a:latin typeface="Montserrat SemiBold" panose="00000700000000000000" pitchFamily="2" charset="-52"/>
                <a:ea typeface="Arial Unicode MS" pitchFamily="34" charset="-128"/>
                <a:cs typeface="Arial Unicode MS" pitchFamily="34" charset="-128"/>
              </a:rPr>
              <a:t>ПРиЕМ</a:t>
            </a:r>
            <a:r>
              <a:rPr lang="ru-RU" b="1" cap="all" spc="50" dirty="0">
                <a:solidFill>
                  <a:schemeClr val="bg1"/>
                </a:solidFill>
                <a:latin typeface="Montserrat SemiBold" panose="00000700000000000000" pitchFamily="2" charset="-52"/>
                <a:ea typeface="Arial Unicode MS" pitchFamily="34" charset="-128"/>
                <a:cs typeface="Arial Unicode MS" pitchFamily="34" charset="-128"/>
              </a:rPr>
              <a:t> в 1 класс детей, проживающих на территории, закрепленной за школой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0A6EB6F-BBB0-9E79-C86A-7F7485E17ADC}"/>
              </a:ext>
            </a:extLst>
          </p:cNvPr>
          <p:cNvCxnSpPr>
            <a:cxnSpLocks/>
          </p:cNvCxnSpPr>
          <p:nvPr/>
        </p:nvCxnSpPr>
        <p:spPr>
          <a:xfrm>
            <a:off x="2293483" y="3948545"/>
            <a:ext cx="8575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6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A1B92C-AC13-4A79-A21A-03216FFC66B1}"/>
              </a:ext>
            </a:extLst>
          </p:cNvPr>
          <p:cNvSpPr txBox="1"/>
          <p:nvPr/>
        </p:nvSpPr>
        <p:spPr>
          <a:xfrm>
            <a:off x="0" y="1"/>
            <a:ext cx="9623629" cy="942974"/>
          </a:xfrm>
          <a:prstGeom prst="rect">
            <a:avLst/>
          </a:prstGeom>
          <a:noFill/>
        </p:spPr>
        <p:txBody>
          <a:bodyPr wrap="none" lIns="972000" tIns="648000" rIns="0" bIns="0" rtlCol="0">
            <a:noAutofit/>
          </a:bodyPr>
          <a:lstStyle/>
          <a:p>
            <a:r>
              <a:rPr lang="ru-RU" sz="2000" cap="all" spc="120" dirty="0">
                <a:solidFill>
                  <a:srgbClr val="A6A6A6"/>
                </a:solidFill>
                <a:latin typeface="Montserrat" panose="00000500000000000000" pitchFamily="2" charset="-52"/>
              </a:rPr>
              <a:t>НОРМАТИВНЫЕ ДОКУМЕНТЫ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29D59FB-D733-D0F1-58DC-B1944B074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51773"/>
              </p:ext>
            </p:extLst>
          </p:nvPr>
        </p:nvGraphicFramePr>
        <p:xfrm>
          <a:off x="1077841" y="1286197"/>
          <a:ext cx="980267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679">
                  <a:extLst>
                    <a:ext uri="{9D8B030D-6E8A-4147-A177-3AD203B41FA5}">
                      <a16:colId xmlns:a16="http://schemas.microsoft.com/office/drawing/2014/main" val="2544979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Федеральный закон от 29.12.2012 №273-ФЗ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"Об образовании в Российской Федерации"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67506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Федеральный закон от 27.07.2010 №210-ФЗ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"Об организации предоставления государственных и муниципальных услуг"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8263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</a:t>
                      </a:r>
                    </a:p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988054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Регламент предоставления услуги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«Прием на обучение по образовательным программам начального общего, основного общего и среднего общего образования»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00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AD397-28DD-4E4A-99AC-EC0673C3D6F1}"/>
              </a:ext>
            </a:extLst>
          </p:cNvPr>
          <p:cNvSpPr txBox="1"/>
          <p:nvPr/>
        </p:nvSpPr>
        <p:spPr>
          <a:xfrm>
            <a:off x="-1" y="0"/>
            <a:ext cx="9556955" cy="1042219"/>
          </a:xfrm>
          <a:prstGeom prst="rect">
            <a:avLst/>
          </a:prstGeom>
          <a:noFill/>
        </p:spPr>
        <p:txBody>
          <a:bodyPr wrap="none" lIns="864000" tIns="648000" rIns="0" bIns="0" rtlCol="0">
            <a:noAutofit/>
          </a:bodyPr>
          <a:lstStyle/>
          <a:p>
            <a:r>
              <a:rPr lang="ru-RU" sz="2200" cap="all" spc="12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rPr>
              <a:t>запись в 1 класс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66B0AC-0EB8-4954-B315-B12F9A4F06AB}"/>
              </a:ext>
            </a:extLst>
          </p:cNvPr>
          <p:cNvSpPr txBox="1"/>
          <p:nvPr/>
        </p:nvSpPr>
        <p:spPr>
          <a:xfrm>
            <a:off x="850856" y="2039407"/>
            <a:ext cx="414247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ontserrat SemiBold" panose="00000700000000000000" pitchFamily="2" charset="-52"/>
                <a:sym typeface="Montserrat Bold"/>
              </a:rPr>
              <a:t>Первая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ontserrat SemiBold" panose="00000700000000000000" pitchFamily="2" charset="-52"/>
                <a:sym typeface="Montserrat Bold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ontserrat SemiBold" panose="00000700000000000000" pitchFamily="2" charset="-52"/>
                <a:sym typeface="Montserrat Bold"/>
              </a:rPr>
              <a:t>волна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ontserrat SemiBold" panose="00000700000000000000" pitchFamily="2" charset="-52"/>
              <a:sym typeface="Montserrat Bold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2235A25-F8B9-4EAF-96A1-859076AA6C0A}"/>
              </a:ext>
            </a:extLst>
          </p:cNvPr>
          <p:cNvSpPr txBox="1"/>
          <p:nvPr/>
        </p:nvSpPr>
        <p:spPr>
          <a:xfrm>
            <a:off x="850857" y="2721095"/>
            <a:ext cx="4896799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spcBef>
                <a:spcPts val="1200"/>
              </a:spcBef>
              <a:buSzPct val="100000"/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1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апреля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– 30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июня</a:t>
            </a:r>
            <a:endParaRPr sz="1700" kern="0" dirty="0">
              <a:latin typeface="Montserrat" panose="00000500000000000000" pitchFamily="2" charset="-52"/>
              <a:ea typeface="Montserrat Regular"/>
              <a:cs typeface="Montserrat Regular"/>
              <a:sym typeface="Montserrat Regular"/>
            </a:endParaRPr>
          </a:p>
          <a:p>
            <a:pPr hangingPunct="0">
              <a:spcBef>
                <a:spcPts val="1200"/>
              </a:spcBef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700" kern="0" dirty="0">
              <a:latin typeface="Montserrat" panose="00000500000000000000" pitchFamily="2" charset="-52"/>
              <a:ea typeface="Montserrat Regular"/>
              <a:cs typeface="Montserrat Regular"/>
              <a:sym typeface="Montserrat Regular"/>
            </a:endParaRPr>
          </a:p>
          <a:p>
            <a:pPr marL="144000" hangingPunct="0">
              <a:spcBef>
                <a:spcPts val="1200"/>
              </a:spcBef>
              <a:buSzPct val="100000"/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Дети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проживающие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</a:t>
            </a:r>
            <a:br>
              <a:rPr lang="ru-RU"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</a:b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на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закрепленной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территории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</a:t>
            </a:r>
            <a:br>
              <a:rPr lang="ru-RU"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</a:b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за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школой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, и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дети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имеющие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льготы</a:t>
            </a:r>
            <a:endParaRPr sz="1700" kern="0" dirty="0">
              <a:latin typeface="Montserrat" panose="00000500000000000000" pitchFamily="2" charset="-52"/>
              <a:ea typeface="Montserrat Regular"/>
              <a:cs typeface="Montserrat Regular"/>
              <a:sym typeface="Montserrat Regular"/>
            </a:endParaRPr>
          </a:p>
          <a:p>
            <a:pPr hangingPunct="0">
              <a:spcBef>
                <a:spcPts val="1200"/>
              </a:spcBef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700" kern="0" dirty="0">
              <a:solidFill>
                <a:schemeClr val="tx1">
                  <a:lumMod val="95000"/>
                  <a:lumOff val="5000"/>
                </a:schemeClr>
              </a:solidFill>
              <a:latin typeface="Montserrat SemiBold" panose="00000700000000000000" pitchFamily="2" charset="-52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2EA295B-EB50-40D5-AFBD-535CD9F43DC5}"/>
              </a:ext>
            </a:extLst>
          </p:cNvPr>
          <p:cNvSpPr txBox="1"/>
          <p:nvPr/>
        </p:nvSpPr>
        <p:spPr>
          <a:xfrm>
            <a:off x="6306415" y="2039407"/>
            <a:ext cx="414247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ontserrat SemiBold" panose="00000700000000000000" pitchFamily="2" charset="-52"/>
                <a:sym typeface="Montserrat Bold"/>
              </a:rPr>
              <a:t>Вторая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ontserrat SemiBold" panose="00000700000000000000" pitchFamily="2" charset="-52"/>
                <a:sym typeface="Montserrat Bold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ontserrat SemiBold" panose="00000700000000000000" pitchFamily="2" charset="-52"/>
                <a:sym typeface="Montserrat Bold"/>
              </a:rPr>
              <a:t>волна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ontserrat SemiBold" panose="00000700000000000000" pitchFamily="2" charset="-52"/>
              <a:sym typeface="Montserrat Bold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A3AE0948-8FAE-4F7C-B52C-327F266CFA40}"/>
              </a:ext>
            </a:extLst>
          </p:cNvPr>
          <p:cNvSpPr txBox="1"/>
          <p:nvPr/>
        </p:nvSpPr>
        <p:spPr>
          <a:xfrm>
            <a:off x="6340356" y="2721096"/>
            <a:ext cx="5075618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hangingPunct="0">
              <a:spcBef>
                <a:spcPts val="1200"/>
              </a:spcBef>
              <a:buSzPct val="100000"/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6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июля</a:t>
            </a:r>
            <a:r>
              <a:rPr sz="1700" kern="0" dirty="0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 – 5 </a:t>
            </a:r>
            <a:r>
              <a:rPr sz="1700" kern="0" dirty="0" err="1">
                <a:latin typeface="Montserrat" panose="00000500000000000000" pitchFamily="2" charset="-52"/>
                <a:ea typeface="Montserrat Regular"/>
                <a:cs typeface="Montserrat Regular"/>
                <a:sym typeface="Montserrat Regular"/>
              </a:rPr>
              <a:t>сентября</a:t>
            </a:r>
            <a:endParaRPr sz="1700" kern="0" dirty="0">
              <a:latin typeface="Montserrat" panose="00000500000000000000" pitchFamily="2" charset="-52"/>
              <a:ea typeface="Montserrat Regular"/>
              <a:cs typeface="Montserrat Regular"/>
              <a:sym typeface="Montserrat Regular"/>
            </a:endParaRPr>
          </a:p>
          <a:p>
            <a:pPr hangingPunct="0">
              <a:spcBef>
                <a:spcPts val="1200"/>
              </a:spcBef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700" kern="0" dirty="0">
              <a:latin typeface="Montserrat" panose="00000500000000000000" pitchFamily="2" charset="-52"/>
              <a:ea typeface="Montserrat Regular"/>
              <a:cs typeface="Montserrat Regular"/>
              <a:sym typeface="Montserrat Regular"/>
            </a:endParaRPr>
          </a:p>
          <a:p>
            <a:pPr marL="144000" hangingPunct="0">
              <a:spcBef>
                <a:spcPts val="1200"/>
              </a:spcBef>
              <a:buSzPct val="100000"/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Дети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, </a:t>
            </a: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не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проживающие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 </a:t>
            </a:r>
            <a:br>
              <a:rPr lang="ru-RU" sz="1700" kern="0" dirty="0">
                <a:latin typeface="Montserrat" panose="00000500000000000000" pitchFamily="2" charset="-52"/>
                <a:sym typeface="Montserrat Regular"/>
              </a:rPr>
            </a:b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на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закрепленной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территории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 </a:t>
            </a:r>
            <a:br>
              <a:rPr lang="ru-RU" sz="1700" kern="0" dirty="0">
                <a:latin typeface="Montserrat" panose="00000500000000000000" pitchFamily="2" charset="-52"/>
                <a:sym typeface="Montserrat Regular"/>
              </a:rPr>
            </a:b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за</a:t>
            </a:r>
            <a:r>
              <a:rPr sz="1700" kern="0" dirty="0">
                <a:latin typeface="Montserrat" panose="00000500000000000000" pitchFamily="2" charset="-52"/>
                <a:sym typeface="Montserrat Regular"/>
              </a:rPr>
              <a:t> </a:t>
            </a:r>
            <a:r>
              <a:rPr sz="1700" kern="0" dirty="0" err="1">
                <a:latin typeface="Montserrat" panose="00000500000000000000" pitchFamily="2" charset="-52"/>
                <a:sym typeface="Montserrat Regular"/>
              </a:rPr>
              <a:t>школой</a:t>
            </a:r>
            <a:endParaRPr sz="1700" kern="0" dirty="0">
              <a:latin typeface="Montserrat" panose="00000500000000000000" pitchFamily="2" charset="-52"/>
              <a:sym typeface="Montserrat Regular"/>
            </a:endParaRPr>
          </a:p>
          <a:p>
            <a:pPr hangingPunct="0">
              <a:spcBef>
                <a:spcPts val="1200"/>
              </a:spcBef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700" kern="0" dirty="0">
              <a:solidFill>
                <a:schemeClr val="tx1">
                  <a:lumMod val="95000"/>
                  <a:lumOff val="5000"/>
                </a:schemeClr>
              </a:solidFill>
              <a:latin typeface="Montserrat SemiBold" panose="00000700000000000000" pitchFamily="2" charset="-52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4" name="Google Shape;84;p12">
            <a:extLst>
              <a:ext uri="{FF2B5EF4-FFF2-40B4-BE49-F238E27FC236}">
                <a16:creationId xmlns:a16="http://schemas.microsoft.com/office/drawing/2014/main" id="{56579733-CE92-4A59-AA31-2873B9F3D977}"/>
              </a:ext>
            </a:extLst>
          </p:cNvPr>
          <p:cNvSpPr/>
          <p:nvPr/>
        </p:nvSpPr>
        <p:spPr>
          <a:xfrm flipH="1">
            <a:off x="6103877" y="2013465"/>
            <a:ext cx="0" cy="350839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C71691-A31B-472D-AE36-B55BE9EBDE52}"/>
              </a:ext>
            </a:extLst>
          </p:cNvPr>
          <p:cNvSpPr/>
          <p:nvPr/>
        </p:nvSpPr>
        <p:spPr>
          <a:xfrm>
            <a:off x="850856" y="3362180"/>
            <a:ext cx="5016543" cy="129872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74F4-D43B-4F0C-81B5-F1D5D28DB0EC}"/>
              </a:ext>
            </a:extLst>
          </p:cNvPr>
          <p:cNvSpPr/>
          <p:nvPr/>
        </p:nvSpPr>
        <p:spPr>
          <a:xfrm>
            <a:off x="6340356" y="3362180"/>
            <a:ext cx="5016543" cy="129872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1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A1B92C-AC13-4A79-A21A-03216FFC66B1}"/>
              </a:ext>
            </a:extLst>
          </p:cNvPr>
          <p:cNvSpPr txBox="1"/>
          <p:nvPr/>
        </p:nvSpPr>
        <p:spPr>
          <a:xfrm>
            <a:off x="0" y="1"/>
            <a:ext cx="9623629" cy="942974"/>
          </a:xfrm>
          <a:prstGeom prst="rect">
            <a:avLst/>
          </a:prstGeom>
          <a:noFill/>
        </p:spPr>
        <p:txBody>
          <a:bodyPr wrap="none" lIns="972000" tIns="648000" rIns="0" bIns="0" rtlCol="0">
            <a:noAutofit/>
          </a:bodyPr>
          <a:lstStyle/>
          <a:p>
            <a:r>
              <a:rPr lang="ru-RU" sz="2000" cap="all" spc="120" dirty="0">
                <a:solidFill>
                  <a:srgbClr val="A6A6A6"/>
                </a:solidFill>
                <a:latin typeface="Montserrat" panose="00000500000000000000" pitchFamily="2" charset="-52"/>
              </a:rPr>
              <a:t>КАТЕГОРИИ ЗАЯВИТЕЛЕЙ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6DDD06F-E4BE-4CD3-A04C-90ED59816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10805"/>
              </p:ext>
            </p:extLst>
          </p:nvPr>
        </p:nvGraphicFramePr>
        <p:xfrm>
          <a:off x="671163" y="2803517"/>
          <a:ext cx="11138615" cy="38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411">
                  <a:extLst>
                    <a:ext uri="{9D8B030D-6E8A-4147-A177-3AD203B41FA5}">
                      <a16:colId xmlns:a16="http://schemas.microsoft.com/office/drawing/2014/main" val="1006143275"/>
                    </a:ext>
                  </a:extLst>
                </a:gridCol>
                <a:gridCol w="4412082">
                  <a:extLst>
                    <a:ext uri="{9D8B030D-6E8A-4147-A177-3AD203B41FA5}">
                      <a16:colId xmlns:a16="http://schemas.microsoft.com/office/drawing/2014/main" val="4162006308"/>
                    </a:ext>
                  </a:extLst>
                </a:gridCol>
                <a:gridCol w="3658122">
                  <a:extLst>
                    <a:ext uri="{9D8B030D-6E8A-4147-A177-3AD203B41FA5}">
                      <a16:colId xmlns:a16="http://schemas.microsoft.com/office/drawing/2014/main" val="3340890771"/>
                    </a:ext>
                  </a:extLst>
                </a:gridCol>
              </a:tblGrid>
              <a:tr h="5618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Внеочередное 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раво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Первоочередное право</a:t>
                      </a:r>
                    </a:p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(при поступлении в школу по месту жительства – нужна регистрация)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Преимущественное право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97753"/>
                  </a:ext>
                </a:extLst>
              </a:tr>
              <a:tr h="281823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При поступлении в интернат: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прокуроров;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судей;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сотрудников Следственного комитета Российской Федерации.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При поступлении в школу по месту жительства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(нужна регистрация)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highlight>
                            <a:srgbClr val="D5D5D5"/>
                          </a:highlight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родителей, погибших в СВО;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72000" marT="252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военнослужащих 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highlight>
                            <a:srgbClr val="D5D5D5"/>
                          </a:highlight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граждан,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highlight>
                            <a:srgbClr val="D5D5D5"/>
                          </a:highlight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пребываюших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highlight>
                            <a:srgbClr val="D5D5D5"/>
                          </a:highlight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в добровольческих формированиях;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сотрудников полиции;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сотрудников органов внутренних дел;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сотрудников, имеющих специальные звания и проходящих службу в учреждениях и органах уголовно-исполнительной системы, федеральной противопожарной службе Государственной противопожарной службы и таможенных органах РФ;</a:t>
                      </a:r>
                    </a:p>
                  </a:txBody>
                  <a:tcPr marL="72000" marT="252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Дети, брат/сестра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(в том числе, под опекой/попечительством, полнородные/неполнородные), которых обучаются в Организации;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При поступлении в кадетскую школу: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дети-сироты и дети, оставшиеся без попечения родителей;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военнослужащих, проходящих военную службу по контракту;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дети Героев Советского Союза, Героев Российской Федерации и полных кавалеров ордена Славы;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….частью 6 статьи 86, 273-ФЗ «Об образовании в Российской Федерации»</a:t>
                      </a:r>
                    </a:p>
                  </a:txBody>
                  <a:tcPr marL="72000" marT="252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667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DD6EE3-B839-3BAE-A76E-06B42934E8E2}"/>
              </a:ext>
            </a:extLst>
          </p:cNvPr>
          <p:cNvSpPr txBox="1"/>
          <p:nvPr/>
        </p:nvSpPr>
        <p:spPr>
          <a:xfrm>
            <a:off x="671163" y="1449261"/>
            <a:ext cx="6002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>
                <a:latin typeface="Montserrat" panose="00000500000000000000" pitchFamily="2" charset="-52"/>
              </a:rPr>
              <a:t>родитель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>
                <a:latin typeface="Montserrat" panose="00000500000000000000" pitchFamily="2" charset="-52"/>
              </a:rPr>
              <a:t>опекун/попечитель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>
                <a:latin typeface="Montserrat" panose="00000500000000000000" pitchFamily="2" charset="-52"/>
              </a:rPr>
              <a:t>заявитель по нотариальной доверенности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2BF11-DB22-2186-54F7-085F83B34C27}"/>
              </a:ext>
            </a:extLst>
          </p:cNvPr>
          <p:cNvSpPr txBox="1"/>
          <p:nvPr/>
        </p:nvSpPr>
        <p:spPr>
          <a:xfrm>
            <a:off x="7457644" y="1122796"/>
            <a:ext cx="4331970" cy="1546577"/>
          </a:xfrm>
          <a:prstGeom prst="rect">
            <a:avLst/>
          </a:prstGeom>
          <a:noFill/>
          <a:ln>
            <a:solidFill>
              <a:srgbClr val="A6A6A6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 жительства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жилой дом, квартира, комната, жилое помещение специализированного жилищного фонда либо иное жилое помещение, в которых гражданин постоянно или преимущественно проживает в качестве собственника, по договору найма (поднайма), договору найма специализированного жилого помещения либо на иных основаниях, предусмотренных законодательством Российской Федерации, </a:t>
            </a:r>
            <a:r>
              <a:rPr lang="ru-RU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 которых он зарегистрирован по месту жительства.</a:t>
            </a:r>
            <a:br>
              <a:rPr lang="ru-RU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 РФ от 25.06.1993 г. № 5242-I </a:t>
            </a:r>
            <a:b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050" dirty="0"/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511BABCC-0797-5B98-4EDD-3E68378E9E7E}"/>
              </a:ext>
            </a:extLst>
          </p:cNvPr>
          <p:cNvCxnSpPr/>
          <p:nvPr/>
        </p:nvCxnSpPr>
        <p:spPr>
          <a:xfrm rot="10800000" flipV="1">
            <a:off x="2020824" y="2669372"/>
            <a:ext cx="5541264" cy="2798739"/>
          </a:xfrm>
          <a:prstGeom prst="bentConnector3">
            <a:avLst>
              <a:gd name="adj1" fmla="val 73762"/>
            </a:avLst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A70B523-7A99-C911-3304-A48976F09177}"/>
              </a:ext>
            </a:extLst>
          </p:cNvPr>
          <p:cNvCxnSpPr/>
          <p:nvPr/>
        </p:nvCxnSpPr>
        <p:spPr>
          <a:xfrm>
            <a:off x="7680960" y="2669372"/>
            <a:ext cx="0" cy="457876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6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A1B92C-AC13-4A79-A21A-03216FFC66B1}"/>
              </a:ext>
            </a:extLst>
          </p:cNvPr>
          <p:cNvSpPr txBox="1"/>
          <p:nvPr/>
        </p:nvSpPr>
        <p:spPr>
          <a:xfrm>
            <a:off x="0" y="1"/>
            <a:ext cx="9623629" cy="942974"/>
          </a:xfrm>
          <a:prstGeom prst="rect">
            <a:avLst/>
          </a:prstGeom>
          <a:noFill/>
        </p:spPr>
        <p:txBody>
          <a:bodyPr wrap="none" lIns="972000" tIns="648000" rIns="0" bIns="0" rtlCol="0">
            <a:noAutofit/>
          </a:bodyPr>
          <a:lstStyle/>
          <a:p>
            <a:r>
              <a:rPr lang="ru-RU" sz="2000" cap="all" spc="120" dirty="0">
                <a:solidFill>
                  <a:srgbClr val="A6A6A6"/>
                </a:solidFill>
                <a:latin typeface="Montserrat" panose="00000500000000000000" pitchFamily="2" charset="-52"/>
              </a:rPr>
              <a:t>СРОКИ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6DDD06F-E4BE-4CD3-A04C-90ED59816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70373"/>
              </p:ext>
            </p:extLst>
          </p:nvPr>
        </p:nvGraphicFramePr>
        <p:xfrm>
          <a:off x="775631" y="1247693"/>
          <a:ext cx="10934922" cy="371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764">
                  <a:extLst>
                    <a:ext uri="{9D8B030D-6E8A-4147-A177-3AD203B41FA5}">
                      <a16:colId xmlns:a16="http://schemas.microsoft.com/office/drawing/2014/main" val="4162006308"/>
                    </a:ext>
                  </a:extLst>
                </a:gridCol>
                <a:gridCol w="1685790">
                  <a:extLst>
                    <a:ext uri="{9D8B030D-6E8A-4147-A177-3AD203B41FA5}">
                      <a16:colId xmlns:a16="http://schemas.microsoft.com/office/drawing/2014/main" val="3139861433"/>
                    </a:ext>
                  </a:extLst>
                </a:gridCol>
                <a:gridCol w="1385595">
                  <a:extLst>
                    <a:ext uri="{9D8B030D-6E8A-4147-A177-3AD203B41FA5}">
                      <a16:colId xmlns:a16="http://schemas.microsoft.com/office/drawing/2014/main" val="3108467064"/>
                    </a:ext>
                  </a:extLst>
                </a:gridCol>
                <a:gridCol w="1246257">
                  <a:extLst>
                    <a:ext uri="{9D8B030D-6E8A-4147-A177-3AD203B41FA5}">
                      <a16:colId xmlns:a16="http://schemas.microsoft.com/office/drawing/2014/main" val="977185908"/>
                    </a:ext>
                  </a:extLst>
                </a:gridCol>
                <a:gridCol w="2575758">
                  <a:extLst>
                    <a:ext uri="{9D8B030D-6E8A-4147-A177-3AD203B41FA5}">
                      <a16:colId xmlns:a16="http://schemas.microsoft.com/office/drawing/2014/main" val="852043957"/>
                    </a:ext>
                  </a:extLst>
                </a:gridCol>
                <a:gridCol w="2575758">
                  <a:extLst>
                    <a:ext uri="{9D8B030D-6E8A-4147-A177-3AD203B41FA5}">
                      <a16:colId xmlns:a16="http://schemas.microsoft.com/office/drawing/2014/main" val="3340890771"/>
                    </a:ext>
                  </a:extLst>
                </a:gridCol>
              </a:tblGrid>
              <a:tr h="1324494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Приём заявлений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Перевод заявления из статуса «Черновик» в статус: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«Принято к рассмотрению» или «Отказ в приеме документов»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Межведомственной проверки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Проверка результатов межведомственной проверки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Перевод заявления в статус «В очереди»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Перевод заявления в статус «Зачислен»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97753"/>
                  </a:ext>
                </a:extLst>
              </a:tr>
              <a:tr h="227859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 1 апреля</a:t>
                      </a:r>
                    </a:p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 30 июня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р.д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 после поступления заявления</a:t>
                      </a:r>
                    </a:p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(если заявка поступила после 16:00 – на сл. раб день)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Запускается автоматически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Через 5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р.д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После прохождения всех проверок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 1 июля по 5 июля (строго!)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6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7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A1B92C-AC13-4A79-A21A-03216FFC66B1}"/>
              </a:ext>
            </a:extLst>
          </p:cNvPr>
          <p:cNvSpPr txBox="1"/>
          <p:nvPr/>
        </p:nvSpPr>
        <p:spPr>
          <a:xfrm>
            <a:off x="0" y="1"/>
            <a:ext cx="9623629" cy="942974"/>
          </a:xfrm>
          <a:prstGeom prst="rect">
            <a:avLst/>
          </a:prstGeom>
          <a:noFill/>
        </p:spPr>
        <p:txBody>
          <a:bodyPr wrap="none" lIns="972000" tIns="648000" rIns="0" bIns="0" rtlCol="0">
            <a:noAutofit/>
          </a:bodyPr>
          <a:lstStyle/>
          <a:p>
            <a:r>
              <a:rPr lang="ru-RU" sz="2000" cap="all" spc="120" dirty="0">
                <a:solidFill>
                  <a:srgbClr val="A6A6A6"/>
                </a:solidFill>
                <a:latin typeface="Montserrat" panose="00000500000000000000" pitchFamily="2" charset="-52"/>
              </a:rPr>
              <a:t>СТАТУС «В Очереди»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95EAE-BED4-03E1-25C6-10E06A8489AE}"/>
              </a:ext>
            </a:extLst>
          </p:cNvPr>
          <p:cNvSpPr txBox="1"/>
          <p:nvPr/>
        </p:nvSpPr>
        <p:spPr>
          <a:xfrm>
            <a:off x="6397752" y="1080348"/>
            <a:ext cx="4117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В статусе формируется </a:t>
            </a:r>
            <a:r>
              <a:rPr lang="ru-RU" sz="1600" b="1" dirty="0">
                <a:latin typeface="Montserrat" panose="00000500000000000000" pitchFamily="2" charset="-52"/>
              </a:rPr>
              <a:t>очередь </a:t>
            </a:r>
            <a:r>
              <a:rPr lang="ru-RU" sz="1600" dirty="0">
                <a:latin typeface="Montserrat" panose="00000500000000000000" pitchFamily="2" charset="-52"/>
              </a:rPr>
              <a:t>с 01.04 по 30.06: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Montserrat" panose="00000500000000000000" pitchFamily="2" charset="-52"/>
              </a:rPr>
              <a:t>по льготе</a:t>
            </a:r>
          </a:p>
          <a:p>
            <a:pPr marL="285750" indent="-285750">
              <a:buFontTx/>
              <a:buChar char="-"/>
            </a:pPr>
            <a:r>
              <a:rPr lang="ru-RU" sz="1600" b="0" i="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rPr>
              <a:t>по дате и времени подачи заявления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A5069-1479-64EF-D3CC-83164F8F182C}"/>
              </a:ext>
            </a:extLst>
          </p:cNvPr>
          <p:cNvSpPr txBox="1"/>
          <p:nvPr/>
        </p:nvSpPr>
        <p:spPr>
          <a:xfrm>
            <a:off x="6397752" y="2644170"/>
            <a:ext cx="4940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Статус «</a:t>
            </a:r>
            <a:r>
              <a:rPr lang="ru-RU" sz="1600" b="1" dirty="0">
                <a:latin typeface="Montserrat" panose="00000500000000000000" pitchFamily="2" charset="-52"/>
              </a:rPr>
              <a:t>В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b="1" dirty="0">
                <a:latin typeface="Montserrat" panose="00000500000000000000" pitchFamily="2" charset="-52"/>
              </a:rPr>
              <a:t>очереди</a:t>
            </a:r>
            <a:r>
              <a:rPr lang="ru-RU" sz="1600" dirty="0">
                <a:latin typeface="Montserrat" panose="00000500000000000000" pitchFamily="2" charset="-52"/>
              </a:rPr>
              <a:t>»:</a:t>
            </a:r>
          </a:p>
          <a:p>
            <a:pPr marL="285750" indent="-285750">
              <a:buFontTx/>
              <a:buChar char="-"/>
            </a:pPr>
            <a:r>
              <a:rPr lang="ru-RU" sz="1600" b="0" i="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rPr>
              <a:t>переводить в статус заявление можно только после прохождения в</a:t>
            </a:r>
            <a:r>
              <a:rPr lang="ru-RU" sz="1600" dirty="0">
                <a:latin typeface="Montserrat" panose="00000500000000000000" pitchFamily="2" charset="-52"/>
              </a:rPr>
              <a:t>сех проверок, если Вы </a:t>
            </a:r>
            <a:r>
              <a:rPr lang="ru-RU" sz="1600" b="1" dirty="0">
                <a:latin typeface="Montserrat" panose="00000500000000000000" pitchFamily="2" charset="-52"/>
              </a:rPr>
              <a:t>абсолютно уверены </a:t>
            </a:r>
            <a:r>
              <a:rPr lang="ru-RU" sz="1600" dirty="0">
                <a:latin typeface="Montserrat" panose="00000500000000000000" pitchFamily="2" charset="-52"/>
              </a:rPr>
              <a:t>во всех данных в заявлении;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Montserrat" panose="00000500000000000000" pitchFamily="2" charset="-52"/>
              </a:rPr>
              <a:t>вернуть заявление из очереди нельзя! (только по согласованию с ОМСУ)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Montserrat" panose="00000500000000000000" pitchFamily="2" charset="-52"/>
              </a:rPr>
              <a:t>Отказать в этом статусе можно только по причине отзыва заявления по инициативе заявителя</a:t>
            </a:r>
            <a:endParaRPr lang="en-US" sz="1600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endParaRPr lang="ru-RU" sz="1600" b="0" i="0" kern="1200" dirty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774913-B799-7639-528D-8DC7B2AE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4" y="1183358"/>
            <a:ext cx="5749318" cy="43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A1B92C-AC13-4A79-A21A-03216FFC66B1}"/>
              </a:ext>
            </a:extLst>
          </p:cNvPr>
          <p:cNvSpPr txBox="1"/>
          <p:nvPr/>
        </p:nvSpPr>
        <p:spPr>
          <a:xfrm>
            <a:off x="0" y="1"/>
            <a:ext cx="9623629" cy="942974"/>
          </a:xfrm>
          <a:prstGeom prst="rect">
            <a:avLst/>
          </a:prstGeom>
          <a:noFill/>
        </p:spPr>
        <p:txBody>
          <a:bodyPr wrap="none" lIns="972000" tIns="648000" rIns="0" bIns="0" rtlCol="0">
            <a:noAutofit/>
          </a:bodyPr>
          <a:lstStyle/>
          <a:p>
            <a:r>
              <a:rPr lang="ru-RU" sz="2000" cap="all" spc="120" dirty="0">
                <a:solidFill>
                  <a:srgbClr val="A6A6A6"/>
                </a:solidFill>
                <a:latin typeface="Montserrat" panose="00000500000000000000" pitchFamily="2" charset="-52"/>
              </a:rPr>
              <a:t>СТАТУС «В Очереди»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47F29B5-7552-439A-AEDE-DB9F286E53A2}"/>
              </a:ext>
            </a:extLst>
          </p:cNvPr>
          <p:cNvGrpSpPr/>
          <p:nvPr/>
        </p:nvGrpSpPr>
        <p:grpSpPr>
          <a:xfrm>
            <a:off x="7814766" y="1895610"/>
            <a:ext cx="3861816" cy="3248415"/>
            <a:chOff x="497801" y="1875208"/>
            <a:chExt cx="5005600" cy="4564410"/>
          </a:xfrm>
        </p:grpSpPr>
        <p:pic>
          <p:nvPicPr>
            <p:cNvPr id="4" name="Рисунок 3" descr="Рисунок 5">
              <a:extLst>
                <a:ext uri="{FF2B5EF4-FFF2-40B4-BE49-F238E27FC236}">
                  <a16:creationId xmlns:a16="http://schemas.microsoft.com/office/drawing/2014/main" id="{97288542-5178-4D0F-B4C6-FA9541D5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01" y="2506646"/>
              <a:ext cx="5005600" cy="3932972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5" name="Рисунок 4" descr="Рисунок 7">
              <a:extLst>
                <a:ext uri="{FF2B5EF4-FFF2-40B4-BE49-F238E27FC236}">
                  <a16:creationId xmlns:a16="http://schemas.microsoft.com/office/drawing/2014/main" id="{C7C439BA-AD80-4B4C-808B-9ADB9464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366" r="16516"/>
            <a:stretch>
              <a:fillRect/>
            </a:stretch>
          </p:blipFill>
          <p:spPr>
            <a:xfrm>
              <a:off x="497801" y="1875208"/>
              <a:ext cx="5005600" cy="620640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DA5069-1479-64EF-D3CC-83164F8F182C}"/>
              </a:ext>
            </a:extLst>
          </p:cNvPr>
          <p:cNvSpPr txBox="1"/>
          <p:nvPr/>
        </p:nvSpPr>
        <p:spPr>
          <a:xfrm>
            <a:off x="6225295" y="1189863"/>
            <a:ext cx="4617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Все заявления в статусе попадают в окно «Комплектование»</a:t>
            </a:r>
          </a:p>
          <a:p>
            <a:pPr marL="285750" indent="-285750">
              <a:buFontTx/>
              <a:buChar char="-"/>
            </a:pPr>
            <a:endParaRPr lang="ru-RU" sz="1600" b="0" i="0" kern="1200" dirty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0CDA2B-3999-BE55-AD81-41828B742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029" y="1895610"/>
            <a:ext cx="1713594" cy="3330711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303E04-1572-AB17-20D1-FF09224D0CEC}"/>
              </a:ext>
            </a:extLst>
          </p:cNvPr>
          <p:cNvSpPr txBox="1"/>
          <p:nvPr/>
        </p:nvSpPr>
        <p:spPr>
          <a:xfrm>
            <a:off x="6014029" y="5473209"/>
            <a:ext cx="572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latin typeface="Montserrat" panose="00000500000000000000" pitchFamily="2" charset="-52"/>
              </a:rPr>
              <a:t>Видно очередь;</a:t>
            </a:r>
          </a:p>
          <a:p>
            <a:r>
              <a:rPr lang="ru-RU" sz="1200" i="1" dirty="0">
                <a:latin typeface="Montserrat" panose="00000500000000000000" pitchFamily="2" charset="-52"/>
              </a:rPr>
              <a:t>Удобно из окна «Комплектования» зачислять детей по порядку</a:t>
            </a:r>
            <a:endParaRPr lang="ru-RU" sz="12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0DB5BA-B7AC-60A2-017B-79FDD8159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16" y="1895610"/>
            <a:ext cx="4828986" cy="32484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C229F2-BB5E-AF3F-03A6-6AEFE9973765}"/>
              </a:ext>
            </a:extLst>
          </p:cNvPr>
          <p:cNvSpPr txBox="1"/>
          <p:nvPr/>
        </p:nvSpPr>
        <p:spPr>
          <a:xfrm>
            <a:off x="884621" y="1189863"/>
            <a:ext cx="4341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Просмотр очереди доступен в карточке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193705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A1B92C-AC13-4A79-A21A-03216FFC66B1}"/>
              </a:ext>
            </a:extLst>
          </p:cNvPr>
          <p:cNvSpPr txBox="1"/>
          <p:nvPr/>
        </p:nvSpPr>
        <p:spPr>
          <a:xfrm>
            <a:off x="0" y="1"/>
            <a:ext cx="9623629" cy="942974"/>
          </a:xfrm>
          <a:prstGeom prst="rect">
            <a:avLst/>
          </a:prstGeom>
          <a:noFill/>
        </p:spPr>
        <p:txBody>
          <a:bodyPr wrap="none" lIns="972000" tIns="648000" rIns="0" bIns="0" rtlCol="0">
            <a:noAutofit/>
          </a:bodyPr>
          <a:lstStyle/>
          <a:p>
            <a:r>
              <a:rPr lang="ru-RU" sz="2000" cap="all" spc="120" dirty="0">
                <a:solidFill>
                  <a:srgbClr val="A6A6A6"/>
                </a:solidFill>
                <a:latin typeface="Montserrat" panose="00000500000000000000" pitchFamily="2" charset="-52"/>
              </a:rPr>
              <a:t>Схема рассмотрения заявлений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8FEFD6-12D0-8EDE-6EC6-F6A134BAE959}"/>
              </a:ext>
            </a:extLst>
          </p:cNvPr>
          <p:cNvSpPr/>
          <p:nvPr/>
        </p:nvSpPr>
        <p:spPr>
          <a:xfrm>
            <a:off x="3034145" y="1496291"/>
            <a:ext cx="976746" cy="820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F743E-D735-3198-F273-70E91EE8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732"/>
            <a:ext cx="12192000" cy="38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6733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7175</TotalTime>
  <Words>610</Words>
  <Application>Microsoft Office PowerPoint</Application>
  <PresentationFormat>Широкоэкранный</PresentationFormat>
  <Paragraphs>84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Wingdings 2</vt:lpstr>
      <vt:lpstr>Montserrat</vt:lpstr>
      <vt:lpstr>Times New Roman</vt:lpstr>
      <vt:lpstr>Montserrat Light</vt:lpstr>
      <vt:lpstr>Montserrat SemiBold</vt:lpstr>
      <vt:lpstr>Arial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Маркова Ирина Алексеевна</dc:creator>
  <cp:lastModifiedBy>Пользователь</cp:lastModifiedBy>
  <cp:revision>1348</cp:revision>
  <cp:lastPrinted>2018-08-06T20:44:59Z</cp:lastPrinted>
  <dcterms:created xsi:type="dcterms:W3CDTF">2018-08-06T10:24:47Z</dcterms:created>
  <dcterms:modified xsi:type="dcterms:W3CDTF">2024-04-08T07:27:35Z</dcterms:modified>
</cp:coreProperties>
</file>